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333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A2F94-BDEE-0448-AE68-44ADE3FA2871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D5BF3-2DC7-CC49-83C2-BAA4BA6A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79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first study, we assess the effects of herbicide on soil </a:t>
            </a:r>
            <a:r>
              <a:rPr lang="en-US" dirty="0" err="1"/>
              <a:t>properites</a:t>
            </a:r>
            <a:r>
              <a:rPr lang="en-US" dirty="0"/>
              <a:t> and function. </a:t>
            </a:r>
          </a:p>
          <a:p>
            <a:endParaRPr lang="en-US" dirty="0"/>
          </a:p>
          <a:p>
            <a:r>
              <a:rPr lang="en-US" dirty="0"/>
              <a:t>Given that herbicide is used commonly in </a:t>
            </a:r>
            <a:r>
              <a:rPr lang="en-US" dirty="0" err="1"/>
              <a:t>agro</a:t>
            </a:r>
            <a:r>
              <a:rPr lang="en-US" dirty="0"/>
              <a:t>-ecosystems for control of unwanted weedy vegetation, We examined the effects of herbicide application on microbial function and nutrient pools in southeastern Wyoming. </a:t>
            </a:r>
          </a:p>
          <a:p>
            <a:endParaRPr lang="en-US" dirty="0"/>
          </a:p>
          <a:p>
            <a:r>
              <a:rPr lang="en-US" dirty="0"/>
              <a:t>This work was done in collaboration with the Andrew </a:t>
            </a:r>
            <a:r>
              <a:rPr lang="en-US" dirty="0" err="1"/>
              <a:t>Kniss</a:t>
            </a:r>
            <a:r>
              <a:rPr lang="en-US" dirty="0"/>
              <a:t> and the students in his lab. Again, a big shout out to the students and Dave Claypool for setting up these plots and applying the herbicides.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32464-7794-9949-BB61-72C6A0B648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8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CAB7-C0A8-C84F-A5B3-D8E5387E8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EACF0-EF80-A449-A2E5-8F986195F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16AD5-88EA-1D4F-8445-219D5C7A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2C10-543C-D543-9D6B-B6BC83717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56B82-F98A-9E40-BD49-B8983F42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8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D05C-1F85-DE4A-AED7-382A6D81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7B350-05DD-2849-81E1-F7D902332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E718-39A3-A94B-A97C-7504B3FF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44BC-BF09-9649-961D-BB8C88E1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F9C77-CA61-834D-8F86-CD96CF8FC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60E3B-AC09-CF48-82F8-25E1F4E80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E44EA-67FB-F247-ACFA-7C3BBBB00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021AB-5571-924D-9076-26FE50B2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42ACA-BF85-3E4E-B2A7-934C11B1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C07A8-3688-A645-A037-B6940BC8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86DF-339A-054A-8C28-0288DCF8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8CEB7-6FAE-AC40-8BC4-A59980003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1C606-66C0-8344-B962-805C3D64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09C11-3A36-094A-A194-BEC6FB9C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FEAD4-3705-FC4B-9F62-4CAC4A0E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8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E172-9E97-F943-B1EC-B0BBD289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E60B2-8ECD-154A-A762-048C6C912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2F3D3-5189-D640-B488-55BFC31B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9B5CA-0873-914D-8A24-CB75DEF6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1728-0B19-6A47-998C-C62FAA16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4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6356-6792-6C42-B43B-9DDE7B63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D25D-5630-FC42-B9EE-576B2C155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FF5E2-19ED-2F4F-9BBA-394257666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1813A-BE25-7242-98A8-537AFD03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5C752-3DE2-6543-BB1B-795E782D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163D3-0237-5242-9009-C4F700F6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34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914D-1E07-DA49-ABC9-B8D4B830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02291-B7FF-974C-8E10-CAB1627BC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9EDF-44D0-594E-84AC-34A22C45E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78B09-8A16-C446-A701-DFF86E996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CD188-0F01-F14D-9A99-1C4450A30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7FF08-59B7-D04A-AE79-7A08770B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F2966D-D52B-0B4D-9192-B66F7D2A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88D0B3-C4B4-ED46-B5A0-AC11894F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1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9B9C-C961-0D4F-A88A-CDD17B9F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EE616-D52B-8D44-8067-75746E85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078BE-8275-FB4C-BDDF-76B3A5C7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BB22D-E548-DF49-AF28-70D65A25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2A0222-8520-8444-8E2A-CE57D2F7D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233F1-DE87-A941-AB30-34449039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B6D08-2704-E240-9727-CBBA0286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FF88-DD9F-2147-80DB-6D2AD6B6B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D713F-F556-2248-B5A0-F03FD58D5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134F3-3FF4-474B-B18A-6BEF7E93B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1EF6-801C-244C-AFFF-7108C423B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3573B-709F-844B-A6E6-7A14AC2E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BD45F-10D9-9346-B32D-01DEEFC6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7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5EC3-C869-3B44-AEAC-5149DEB5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771C58-9CF3-ED42-8B70-B3B9F7522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E4B9D-B863-8B4A-B4CF-26D4072FA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9D8E6-D285-4249-99CD-4EEB53F87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20930-0D04-7245-90DC-4F919DBD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EF330-BB1C-5544-857C-EB78C267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2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4784F0-0AD3-9D45-AE6A-64EF7546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A08A0-25E7-7D4C-A63C-A03ED06A6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F542-C5CC-3B46-A087-577302DDC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7B426-D8E0-5743-BBD8-19B354DFEDB5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64879-217E-D14D-88CA-AE3E0D790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C9D44-10A5-C74F-A0CA-33A30E076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CA267-18C3-E94C-A709-72C803AC8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1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C071-7974-724C-B616-7E3726BDE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142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u="sng" dirty="0"/>
              <a:t>Assessing direct and indirect effects of herbicide application in an agroecosystem</a:t>
            </a:r>
          </a:p>
        </p:txBody>
      </p:sp>
      <p:pic>
        <p:nvPicPr>
          <p:cNvPr id="4" name="Picture 3" descr="A person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CB0B13E4-C7E2-B340-B036-0EA580DF7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21" y="1469261"/>
            <a:ext cx="5225970" cy="3919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9B97F-F0DB-6A49-9E6C-91633745CC06}"/>
              </a:ext>
            </a:extLst>
          </p:cNvPr>
          <p:cNvSpPr txBox="1"/>
          <p:nvPr/>
        </p:nvSpPr>
        <p:spPr>
          <a:xfrm>
            <a:off x="7700963" y="6026834"/>
            <a:ext cx="357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Collaborators: </a:t>
            </a:r>
            <a:r>
              <a:rPr lang="en-US" dirty="0" err="1"/>
              <a:t>Kniss</a:t>
            </a:r>
            <a:r>
              <a:rPr lang="en-US" dirty="0"/>
              <a:t> lab and J. Harrison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9627F8-8566-D74F-9DEC-821580AD7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37445"/>
              </p:ext>
            </p:extLst>
          </p:nvPr>
        </p:nvGraphicFramePr>
        <p:xfrm>
          <a:off x="6559107" y="4618960"/>
          <a:ext cx="5538299" cy="20421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969061">
                  <a:extLst>
                    <a:ext uri="{9D8B030D-6E8A-4147-A177-3AD203B41FA5}">
                      <a16:colId xmlns:a16="http://schemas.microsoft.com/office/drawing/2014/main" val="978778981"/>
                    </a:ext>
                  </a:extLst>
                </a:gridCol>
                <a:gridCol w="2569238">
                  <a:extLst>
                    <a:ext uri="{9D8B030D-6E8A-4147-A177-3AD203B41FA5}">
                      <a16:colId xmlns:a16="http://schemas.microsoft.com/office/drawing/2014/main" val="3687841783"/>
                    </a:ext>
                  </a:extLst>
                </a:gridCol>
              </a:tblGrid>
              <a:tr h="245923">
                <a:tc>
                  <a:txBody>
                    <a:bodyPr/>
                    <a:lstStyle/>
                    <a:p>
                      <a:r>
                        <a:rPr lang="en-US" sz="1400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473799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r>
                        <a:rPr lang="en-US" sz="1400" dirty="0"/>
                        <a:t>Clarity ® (dicamba)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Synthetic auxin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25565"/>
                  </a:ext>
                </a:extLst>
              </a:tr>
              <a:tr h="418070">
                <a:tc>
                  <a:txBody>
                    <a:bodyPr/>
                    <a:lstStyle/>
                    <a:p>
                      <a:r>
                        <a:rPr lang="en-US" sz="1400" dirty="0"/>
                        <a:t>Aatrex ® &amp; Calisto (atrazine and mesotrione tank mix)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Photosystem II &amp; carotenoid pigment synthesis inhibitor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256504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r>
                        <a:rPr lang="en-US" sz="1400" dirty="0"/>
                        <a:t>Roundup Powermax ® (glyphosate)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EPSPS synthase inhibitor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780239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r>
                        <a:rPr lang="en-US" sz="1400" dirty="0"/>
                        <a:t>Handweeded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Mechanical removal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55433"/>
                  </a:ext>
                </a:extLst>
              </a:tr>
              <a:tr h="245923">
                <a:tc>
                  <a:txBody>
                    <a:bodyPr/>
                    <a:lstStyle/>
                    <a:p>
                      <a:r>
                        <a:rPr lang="en-US" sz="1400" dirty="0"/>
                        <a:t>Nontreated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weed removal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44871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84F7B41-1233-4E4E-B886-E120D786BB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79003" y="1469261"/>
            <a:ext cx="3873118" cy="2904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A8F4D-68E7-E34C-979A-AFC37367092F}"/>
              </a:ext>
            </a:extLst>
          </p:cNvPr>
          <p:cNvSpPr txBox="1"/>
          <p:nvPr/>
        </p:nvSpPr>
        <p:spPr>
          <a:xfrm>
            <a:off x="818330" y="5503150"/>
            <a:ext cx="4016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Gordon Custer</a:t>
            </a:r>
            <a:r>
              <a:rPr lang="en-US" sz="2000" dirty="0"/>
              <a:t>, Josh Harrison, Andrew </a:t>
            </a:r>
            <a:r>
              <a:rPr lang="en-US" sz="2000" dirty="0" err="1"/>
              <a:t>Kniss</a:t>
            </a:r>
            <a:r>
              <a:rPr lang="en-US" sz="2000" dirty="0"/>
              <a:t>, and Linda van </a:t>
            </a:r>
            <a:r>
              <a:rPr lang="en-US" sz="2000" dirty="0" err="1"/>
              <a:t>Diepen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471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402EAC-328E-7645-8E88-8A4FD80E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4805"/>
            <a:ext cx="11403724" cy="6218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3B5DF-6293-A84C-B6B5-9417A388FF58}"/>
              </a:ext>
            </a:extLst>
          </p:cNvPr>
          <p:cNvSpPr txBox="1"/>
          <p:nvPr/>
        </p:nvSpPr>
        <p:spPr>
          <a:xfrm>
            <a:off x="2532993" y="6001407"/>
            <a:ext cx="2270235" cy="65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03685E-35ED-9548-B48B-AF4D9B4FA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803214"/>
              </p:ext>
            </p:extLst>
          </p:nvPr>
        </p:nvGraphicFramePr>
        <p:xfrm>
          <a:off x="8727792" y="5996152"/>
          <a:ext cx="3464208" cy="861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6052">
                  <a:extLst>
                    <a:ext uri="{9D8B030D-6E8A-4147-A177-3AD203B41FA5}">
                      <a16:colId xmlns:a16="http://schemas.microsoft.com/office/drawing/2014/main" val="1064883907"/>
                    </a:ext>
                  </a:extLst>
                </a:gridCol>
                <a:gridCol w="866052">
                  <a:extLst>
                    <a:ext uri="{9D8B030D-6E8A-4147-A177-3AD203B41FA5}">
                      <a16:colId xmlns:a16="http://schemas.microsoft.com/office/drawing/2014/main" val="1926497236"/>
                    </a:ext>
                  </a:extLst>
                </a:gridCol>
                <a:gridCol w="866052">
                  <a:extLst>
                    <a:ext uri="{9D8B030D-6E8A-4147-A177-3AD203B41FA5}">
                      <a16:colId xmlns:a16="http://schemas.microsoft.com/office/drawing/2014/main" val="3831156753"/>
                    </a:ext>
                  </a:extLst>
                </a:gridCol>
                <a:gridCol w="866052">
                  <a:extLst>
                    <a:ext uri="{9D8B030D-6E8A-4147-A177-3AD203B41FA5}">
                      <a16:colId xmlns:a16="http://schemas.microsoft.com/office/drawing/2014/main" val="810635172"/>
                    </a:ext>
                  </a:extLst>
                </a:gridCol>
              </a:tblGrid>
              <a:tr h="143892">
                <a:tc>
                  <a:txBody>
                    <a:bodyPr/>
                    <a:lstStyle/>
                    <a:p>
                      <a:pPr algn="l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F.Model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Pr(&gt;F)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8799575"/>
                  </a:ext>
                </a:extLst>
              </a:tr>
              <a:tr h="143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Herbicide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0.99643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0.02517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0.491508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2272489"/>
                  </a:ext>
                </a:extLst>
              </a:tr>
              <a:tr h="14389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Time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1.52125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0.01921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0.014985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605536"/>
                  </a:ext>
                </a:extLst>
              </a:tr>
              <a:tr h="2150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Total_Weed_Veg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1.84544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0.01165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0.006993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405185"/>
                  </a:ext>
                </a:extLst>
              </a:tr>
              <a:tr h="2150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Herbicide:Time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1.18455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0.05984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 dirty="0">
                          <a:effectLst/>
                          <a:latin typeface="Courier" pitchFamily="2" charset="0"/>
                        </a:rPr>
                        <a:t>0.034965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2167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5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320AA5-EDB5-C64F-904F-C3C24A37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2" y="84081"/>
            <a:ext cx="10906014" cy="594885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B6404C-B425-D44D-B036-A8980490B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18702"/>
              </p:ext>
            </p:extLst>
          </p:nvPr>
        </p:nvGraphicFramePr>
        <p:xfrm>
          <a:off x="8547342" y="5842000"/>
          <a:ext cx="3644658" cy="1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7429">
                  <a:extLst>
                    <a:ext uri="{9D8B030D-6E8A-4147-A177-3AD203B41FA5}">
                      <a16:colId xmlns:a16="http://schemas.microsoft.com/office/drawing/2014/main" val="2073656650"/>
                    </a:ext>
                  </a:extLst>
                </a:gridCol>
                <a:gridCol w="825743">
                  <a:extLst>
                    <a:ext uri="{9D8B030D-6E8A-4147-A177-3AD203B41FA5}">
                      <a16:colId xmlns:a16="http://schemas.microsoft.com/office/drawing/2014/main" val="2551720970"/>
                    </a:ext>
                  </a:extLst>
                </a:gridCol>
                <a:gridCol w="825743">
                  <a:extLst>
                    <a:ext uri="{9D8B030D-6E8A-4147-A177-3AD203B41FA5}">
                      <a16:colId xmlns:a16="http://schemas.microsoft.com/office/drawing/2014/main" val="154994898"/>
                    </a:ext>
                  </a:extLst>
                </a:gridCol>
                <a:gridCol w="825743">
                  <a:extLst>
                    <a:ext uri="{9D8B030D-6E8A-4147-A177-3AD203B41FA5}">
                      <a16:colId xmlns:a16="http://schemas.microsoft.com/office/drawing/2014/main" val="46320264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F.Model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Pr(&gt;F)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40756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Herbicide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1.10091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0.02683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0.042957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88191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Time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1.09422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0.01334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0.102897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75151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Total_Weed_Veg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0.99821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0.00608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Courier" pitchFamily="2" charset="0"/>
                        </a:rPr>
                        <a:t>0.427572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417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Herbicide:Time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1.18921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>
                          <a:effectLst/>
                          <a:latin typeface="Courier" pitchFamily="2" charset="0"/>
                        </a:rPr>
                        <a:t>0.05797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u="none" strike="noStrike" dirty="0">
                          <a:effectLst/>
                          <a:latin typeface="Courier" pitchFamily="2" charset="0"/>
                        </a:rPr>
                        <a:t>0.000999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96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4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224</Words>
  <Application>Microsoft Macintosh PowerPoint</Application>
  <PresentationFormat>Widescreen</PresentationFormat>
  <Paragraphs>59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Courier</vt:lpstr>
      <vt:lpstr>Office Theme</vt:lpstr>
      <vt:lpstr>Assessing direct and indirect effects of herbicide application in an agroecosystem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direct and indirect effects of herbicide application in an agroecosystem</dc:title>
  <dc:creator>Custer, Gordon</dc:creator>
  <cp:lastModifiedBy>Custer, Gordon</cp:lastModifiedBy>
  <cp:revision>1</cp:revision>
  <dcterms:created xsi:type="dcterms:W3CDTF">2022-01-31T18:39:22Z</dcterms:created>
  <dcterms:modified xsi:type="dcterms:W3CDTF">2022-01-31T20:31:07Z</dcterms:modified>
</cp:coreProperties>
</file>